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7" r:id="rId4"/>
    <p:sldId id="261" r:id="rId5"/>
    <p:sldId id="306" r:id="rId6"/>
    <p:sldId id="324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263" r:id="rId17"/>
    <p:sldId id="258" r:id="rId18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224cadc4-4ff0-4f80-a378-2d7e546bfc76}">
          <p14:sldIdLst>
            <p14:sldId id="256"/>
          </p14:sldIdLst>
        </p14:section>
        <p14:section name="内容" id="{6142dd4f-491c-407c-aec4-9316dd77dbc6}">
          <p14:sldIdLst>
            <p14:sldId id="337"/>
            <p14:sldId id="261"/>
            <p14:sldId id="306"/>
            <p14:sldId id="324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</p14:sldIdLst>
        </p14:section>
        <p14:section name="封底" id="{7063577c-fe7d-4054-af89-5eb2a2a6f6a1}">
          <p14:sldIdLst>
            <p14:sldId id="263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4CB"/>
    <a:srgbClr val="5A433F"/>
    <a:srgbClr val="AECEE7"/>
    <a:srgbClr val="5C433F"/>
    <a:srgbClr val="DBEEF4"/>
    <a:srgbClr val="92D050"/>
    <a:srgbClr val="FDEADA"/>
    <a:srgbClr val="93CDDD"/>
    <a:srgbClr val="ADDCE1"/>
    <a:srgbClr val="079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image" Target="../media/image5.jpe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jpeg"/><Relationship Id="rId4" Type="http://schemas.openxmlformats.org/officeDocument/2006/relationships/image" Target="../media/image10.svg"/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" name="副标题 2"/>
          <p:cNvSpPr txBox="1"/>
          <p:nvPr/>
        </p:nvSpPr>
        <p:spPr>
          <a:xfrm>
            <a:off x="106680" y="3751580"/>
            <a:ext cx="6666865" cy="779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36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</a:rPr>
              <a:t>幼儿学期发展报告</a:t>
            </a:r>
            <a:endParaRPr lang="zh-CN" altLang="zh-CN" sz="36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6065"/>
            <a:ext cx="2533650" cy="315785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72720" y="4374515"/>
            <a:ext cx="6600825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 b="1" dirty="0">
                <a:solidFill>
                  <a:srgbClr val="5A433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development information of children for a semester</a:t>
            </a:r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200" b="1" dirty="0">
              <a:solidFill>
                <a:srgbClr val="5A43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505" y="5256530"/>
            <a:ext cx="3729990" cy="1383665"/>
            <a:chOff x="1721" y="8278"/>
            <a:chExt cx="5874" cy="2179"/>
          </a:xfrm>
        </p:grpSpPr>
        <p:sp>
          <p:nvSpPr>
            <p:cNvPr id="26" name="文本框 25"/>
            <p:cNvSpPr txBox="1"/>
            <p:nvPr/>
          </p:nvSpPr>
          <p:spPr>
            <a:xfrm>
              <a:off x="1721" y="8278"/>
              <a:ext cx="2216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Class</a:t>
              </a:r>
              <a:r>
                <a:rPr lang="zh-CN" altLang="en-US" sz="2800"/>
                <a:t>：</a:t>
              </a:r>
              <a:endParaRPr lang="zh-CN" altLang="en-US" sz="2800"/>
            </a:p>
            <a:p>
              <a:pPr indent="0" algn="dist" fontAlgn="auto">
                <a:lnSpc>
                  <a:spcPct val="150000"/>
                </a:lnSpc>
              </a:pPr>
              <a:r>
                <a:rPr lang="en-US" altLang="zh-CN" sz="2800"/>
                <a:t>Name</a:t>
              </a:r>
              <a:r>
                <a:rPr lang="zh-CN" altLang="en-US" sz="2800"/>
                <a:t>：</a:t>
              </a:r>
              <a:endParaRPr lang="zh-CN" altLang="en-US" sz="2800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77" y="9131"/>
              <a:ext cx="4018" cy="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587" y="10232"/>
              <a:ext cx="3993" cy="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8947150"/>
            <a:ext cx="6858000" cy="956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75920" y="9157335"/>
            <a:ext cx="610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成就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完整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class"/>
          <p:cNvSpPr txBox="1"/>
          <p:nvPr/>
        </p:nvSpPr>
        <p:spPr>
          <a:xfrm>
            <a:off x="2587625" y="5256530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/>
            <a:r>
              <a:rPr lang="en-US" altLang="zh-CN" sz="2800" b="1"/>
              <a:t>class</a:t>
            </a:r>
            <a:endParaRPr lang="en-US" altLang="zh-CN" sz="2800" b="1"/>
          </a:p>
        </p:txBody>
      </p:sp>
      <p:sp>
        <p:nvSpPr>
          <p:cNvPr id="32" name="name"/>
          <p:cNvSpPr txBox="1"/>
          <p:nvPr/>
        </p:nvSpPr>
        <p:spPr>
          <a:xfrm>
            <a:off x="2587625" y="5950585"/>
            <a:ext cx="2399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name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教师寄语背景2"/>
          <p:cNvPicPr>
            <a:picLocks noChangeAspect="1"/>
          </p:cNvPicPr>
          <p:nvPr/>
        </p:nvPicPr>
        <p:blipFill>
          <a:blip r:embed="rId1"/>
          <a:srcRect l="5201" t="3873" r="5252" b="9361"/>
          <a:stretch>
            <a:fillRect/>
          </a:stretch>
        </p:blipFill>
        <p:spPr>
          <a:xfrm>
            <a:off x="0" y="0"/>
            <a:ext cx="6858635" cy="99034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24430" y="699135"/>
            <a:ext cx="2043430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800">
                <a:solidFill>
                  <a:srgbClr val="079EF9"/>
                </a:solidFill>
                <a:latin typeface="汉仪超粗圆简" panose="02010600000101010101" charset="-122"/>
                <a:ea typeface="汉仪超粗圆简" panose="02010600000101010101" charset="-122"/>
                <a:sym typeface="汉仪超粗圆简" panose="02010600000101010101" charset="-122"/>
              </a:rPr>
              <a:t>教师寄语</a:t>
            </a:r>
            <a:endParaRPr lang="zh-CN" altLang="en-US" sz="2800">
              <a:solidFill>
                <a:srgbClr val="079EF9"/>
              </a:solidFill>
              <a:latin typeface="汉仪超粗圆简" panose="02010600000101010101" charset="-122"/>
              <a:ea typeface="汉仪超粗圆简" panose="02010600000101010101" charset="-122"/>
              <a:sym typeface="汉仪超粗圆简" panose="0201060000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775" y="1886585"/>
            <a:ext cx="5400000" cy="3600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2610" y="693991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教师签名：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065" y="7482840"/>
            <a:ext cx="5248910" cy="790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“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教育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 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成就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完整</a:t>
            </a:r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”</a:t>
            </a:r>
            <a:r>
              <a:rPr lang="zh-CN" altLang="en-US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儿童</a:t>
            </a:r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pPr algn="ctr"/>
            <a:r>
              <a:rPr lang="en-US" altLang="zh-CN" b="1">
                <a:solidFill>
                  <a:srgbClr val="079EF9"/>
                </a:solidFill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Complete education brings up complete children.</a:t>
            </a:r>
            <a:endParaRPr lang="en-US" altLang="zh-CN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  <a:p>
            <a:endParaRPr lang="zh-CN" altLang="en-US" b="1">
              <a:solidFill>
                <a:srgbClr val="079EF9"/>
              </a:solidFill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2610" y="844804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园长签名</a:t>
            </a:r>
            <a:r>
              <a:rPr lang="en-US" altLang="zh-CN">
                <a:latin typeface="方正少儿简体" panose="02000000000000000000" charset="-122"/>
                <a:ea typeface="方正少儿简体" panose="02000000000000000000" charset="-122"/>
                <a:cs typeface="方正少儿简体" panose="02000000000000000000" charset="-122"/>
              </a:rPr>
              <a:t>:</a:t>
            </a:r>
            <a:endParaRPr lang="en-US" altLang="zh-CN">
              <a:latin typeface="方正少儿简体" panose="02000000000000000000" charset="-122"/>
              <a:ea typeface="方正少儿简体" panose="02000000000000000000" charset="-122"/>
              <a:cs typeface="方正少儿简体" panose="02000000000000000000" charset="-122"/>
            </a:endParaRPr>
          </a:p>
        </p:txBody>
      </p:sp>
      <p:sp>
        <p:nvSpPr>
          <p:cNvPr id="12" name="comments"/>
          <p:cNvSpPr txBox="1"/>
          <p:nvPr/>
        </p:nvSpPr>
        <p:spPr>
          <a:xfrm>
            <a:off x="878840" y="1623695"/>
            <a:ext cx="5222240" cy="4841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uFillTx/>
                <a:latin typeface="方正少儿简体" panose="02000000000000000000" charset="-122"/>
                <a:ea typeface="方正少儿简体" panose="02000000000000000000" charset="-122"/>
              </a:rPr>
              <a:t>你文静、可爱、有礼貌、守纪律。学习上比较自觉，习惯好。这学期你爱动脑筋了，课堂上常能看到你积极举手发言。小组长工作做得非常出色，总是能主动完成任务，并且有事能和老师主动交流，胆子比以前大，自信心增强了。老师希望你以后要加强体育锻炼，有健康的身体，才能学习好，对吗？</a:t>
            </a:r>
            <a:endParaRPr lang="zh-CN" altLang="en-US">
              <a:solidFill>
                <a:schemeClr val="tx1"/>
              </a:solidFill>
              <a:uFillTx/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  <p:sp>
        <p:nvSpPr>
          <p:cNvPr id="15" name="teacher_name"/>
          <p:cNvSpPr txBox="1"/>
          <p:nvPr/>
        </p:nvSpPr>
        <p:spPr>
          <a:xfrm>
            <a:off x="2987040" y="6935470"/>
            <a:ext cx="3152775" cy="422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少儿简体" panose="02000000000000000000" charset="-122"/>
                <a:ea typeface="方正少儿简体" panose="02000000000000000000" charset="-122"/>
              </a:rPr>
              <a:t>教师名称</a:t>
            </a:r>
            <a:endParaRPr lang="zh-CN" altLang="en-US">
              <a:latin typeface="方正少儿简体" panose="02000000000000000000" charset="-122"/>
              <a:ea typeface="方正少儿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" name="矩形 50"/>
          <p:cNvSpPr/>
          <p:nvPr/>
        </p:nvSpPr>
        <p:spPr>
          <a:xfrm>
            <a:off x="548640" y="5317490"/>
            <a:ext cx="5676265" cy="2986405"/>
          </a:xfrm>
          <a:prstGeom prst="rect">
            <a:avLst/>
          </a:prstGeom>
          <a:noFill/>
          <a:ln w="76200" cmpd="sng">
            <a:solidFill>
              <a:srgbClr val="FDEADA">
                <a:alpha val="53000"/>
              </a:srgb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8303895"/>
            <a:ext cx="5706110" cy="1600835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2228850" y="65646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95000"/>
                  </a:schemeClr>
                </a:solidFill>
              </a:rPr>
              <a:t>最可爱的我</a:t>
            </a: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5" name="me_image" descr="D:/系统文件夹/桌面/1244.jpg_wh860.jpg1244.jpg_wh860"/>
          <p:cNvPicPr/>
          <p:nvPr/>
        </p:nvPicPr>
        <p:blipFill>
          <a:blip r:embed="rId3"/>
          <a:srcRect l="423" r="362"/>
          <a:stretch>
            <a:fillRect/>
          </a:stretch>
        </p:blipFill>
        <p:spPr>
          <a:xfrm>
            <a:off x="591820" y="5377180"/>
            <a:ext cx="5579745" cy="2870200"/>
          </a:xfrm>
          <a:prstGeom prst="roundRect">
            <a:avLst>
              <a:gd name="adj" fmla="val 3487"/>
            </a:avLst>
          </a:prstGeom>
        </p:spPr>
      </p:pic>
      <p:pic>
        <p:nvPicPr>
          <p:cNvPr id="66" name="图片 65" descr="imag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4401820"/>
            <a:ext cx="1904365" cy="1642745"/>
          </a:xfrm>
          <a:prstGeom prst="rect">
            <a:avLst/>
          </a:prstGeom>
        </p:spPr>
      </p:pic>
      <p:pic>
        <p:nvPicPr>
          <p:cNvPr id="2" name="图片 1" descr="imag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" y="66675"/>
            <a:ext cx="2846070" cy="19284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20520000">
            <a:off x="3166745" y="746760"/>
            <a:ext cx="681355" cy="68961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我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rot="240000">
            <a:off x="4067810" y="826770"/>
            <a:ext cx="681355" cy="68961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的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937760" y="719455"/>
            <a:ext cx="681355" cy="6896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档</a:t>
            </a:r>
            <a:endParaRPr lang="zh-CN" altLang="en-US" b="1">
              <a:solidFill>
                <a:srgbClr val="7030A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40000">
            <a:off x="5807710" y="1146175"/>
            <a:ext cx="681355" cy="689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7030A0"/>
                </a:solidFill>
              </a:rPr>
              <a:t>案</a:t>
            </a:r>
            <a:endParaRPr lang="zh-CN" altLang="en-US" b="1">
              <a:solidFill>
                <a:srgbClr val="7030A0"/>
              </a:solidFill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6"/>
            </p:custDataLst>
          </p:nvPr>
        </p:nvGraphicFramePr>
        <p:xfrm>
          <a:off x="1000125" y="2205355"/>
          <a:ext cx="6129655" cy="237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85"/>
                <a:gridCol w="1260475"/>
                <a:gridCol w="1040765"/>
                <a:gridCol w="1118235"/>
              </a:tblGrid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姓名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英文名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性别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出生年月日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属相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我的好朋友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dist">
                        <a:buNone/>
                      </a:pP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206184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6184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6184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65295" y="246697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65295" y="2863850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265295" y="3260725"/>
            <a:ext cx="1123950" cy="0"/>
          </a:xfrm>
          <a:prstGeom prst="line">
            <a:avLst/>
          </a:prstGeom>
          <a:ln w="1524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3" name="表格 32"/>
          <p:cNvGraphicFramePr/>
          <p:nvPr/>
        </p:nvGraphicFramePr>
        <p:xfrm>
          <a:off x="230505" y="3604260"/>
          <a:ext cx="479933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815"/>
              </a:tblGrid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爱好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我喜欢的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游戏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dist">
                        <a:buNone/>
                      </a:pP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我最喜欢吃的</a:t>
                      </a:r>
                      <a:r>
                        <a:rPr lang="zh-CN" altLang="en-US" b="0">
                          <a:solidFill>
                            <a:srgbClr val="5A433F"/>
                          </a:solidFill>
                          <a:latin typeface="方正少儿简体" panose="02000000000000000000" charset="-122"/>
                          <a:ea typeface="方正少儿简体" panose="02000000000000000000" charset="-122"/>
                        </a:rPr>
                        <a:t>食物</a:t>
                      </a:r>
                      <a:endParaRPr lang="zh-CN" altLang="en-US" b="0">
                        <a:solidFill>
                          <a:srgbClr val="5A433F"/>
                        </a:solidFill>
                        <a:latin typeface="方正少儿简体" panose="02000000000000000000" charset="-122"/>
                        <a:ea typeface="方正少儿简体" panose="02000000000000000000" charset="-122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978660" y="3869055"/>
            <a:ext cx="4528185" cy="754380"/>
            <a:chOff x="3116" y="5773"/>
            <a:chExt cx="7131" cy="118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157" y="5773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116" y="6352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116" y="6931"/>
              <a:ext cx="7091" cy="31"/>
            </a:xfrm>
            <a:prstGeom prst="line">
              <a:avLst/>
            </a:prstGeom>
            <a:ln w="1524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name"/>
          <p:cNvSpPr txBox="1"/>
          <p:nvPr/>
        </p:nvSpPr>
        <p:spPr>
          <a:xfrm>
            <a:off x="2061845" y="2145030"/>
            <a:ext cx="11239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name</a:t>
            </a:r>
            <a:endParaRPr lang="en-US" altLang="zh-CN" sz="1500"/>
          </a:p>
        </p:txBody>
      </p:sp>
      <p:sp>
        <p:nvSpPr>
          <p:cNvPr id="15" name="english_name"/>
          <p:cNvSpPr txBox="1"/>
          <p:nvPr/>
        </p:nvSpPr>
        <p:spPr>
          <a:xfrm>
            <a:off x="4242435" y="2145030"/>
            <a:ext cx="13373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english_name</a:t>
            </a:r>
            <a:endParaRPr lang="en-US" altLang="zh-CN" sz="1500"/>
          </a:p>
        </p:txBody>
      </p:sp>
      <p:sp>
        <p:nvSpPr>
          <p:cNvPr id="16" name="sex"/>
          <p:cNvSpPr txBox="1"/>
          <p:nvPr/>
        </p:nvSpPr>
        <p:spPr>
          <a:xfrm>
            <a:off x="2061845" y="252984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sex</a:t>
            </a:r>
            <a:endParaRPr lang="en-US" altLang="zh-CN" sz="1500"/>
          </a:p>
        </p:txBody>
      </p:sp>
      <p:sp>
        <p:nvSpPr>
          <p:cNvPr id="41" name="zodiac"/>
          <p:cNvSpPr txBox="1"/>
          <p:nvPr/>
        </p:nvSpPr>
        <p:spPr>
          <a:xfrm>
            <a:off x="2062480" y="292798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zodiac</a:t>
            </a:r>
            <a:endParaRPr lang="en-US" altLang="zh-CN" sz="1500"/>
          </a:p>
        </p:txBody>
      </p:sp>
      <p:sp>
        <p:nvSpPr>
          <p:cNvPr id="43" name="birthday"/>
          <p:cNvSpPr txBox="1"/>
          <p:nvPr/>
        </p:nvSpPr>
        <p:spPr>
          <a:xfrm>
            <a:off x="4265930" y="2543175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birthday</a:t>
            </a:r>
            <a:endParaRPr lang="en-US" altLang="zh-CN" sz="1500"/>
          </a:p>
        </p:txBody>
      </p:sp>
      <p:sp>
        <p:nvSpPr>
          <p:cNvPr id="45" name="friend"/>
          <p:cNvSpPr txBox="1"/>
          <p:nvPr/>
        </p:nvSpPr>
        <p:spPr>
          <a:xfrm>
            <a:off x="4265930" y="2941320"/>
            <a:ext cx="11233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500"/>
              <a:t>friend</a:t>
            </a:r>
            <a:endParaRPr lang="en-US" altLang="zh-CN" sz="1500"/>
          </a:p>
        </p:txBody>
      </p:sp>
      <p:sp>
        <p:nvSpPr>
          <p:cNvPr id="46" name="hobby"/>
          <p:cNvSpPr txBox="1"/>
          <p:nvPr/>
        </p:nvSpPr>
        <p:spPr>
          <a:xfrm>
            <a:off x="1953260" y="3566795"/>
            <a:ext cx="4559300" cy="305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hobby</a:t>
            </a:r>
            <a:endParaRPr lang="en-US" altLang="zh-CN" sz="1500"/>
          </a:p>
        </p:txBody>
      </p:sp>
      <p:sp>
        <p:nvSpPr>
          <p:cNvPr id="47" name="game"/>
          <p:cNvSpPr txBox="1"/>
          <p:nvPr/>
        </p:nvSpPr>
        <p:spPr>
          <a:xfrm>
            <a:off x="1978660" y="3909695"/>
            <a:ext cx="4533900" cy="364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game</a:t>
            </a:r>
            <a:endParaRPr lang="en-US" altLang="zh-CN" sz="1500"/>
          </a:p>
        </p:txBody>
      </p:sp>
      <p:sp>
        <p:nvSpPr>
          <p:cNvPr id="48" name="food"/>
          <p:cNvSpPr txBox="1"/>
          <p:nvPr/>
        </p:nvSpPr>
        <p:spPr>
          <a:xfrm>
            <a:off x="1978660" y="4269105"/>
            <a:ext cx="4502150" cy="358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1500"/>
              <a:t>food</a:t>
            </a:r>
            <a:endParaRPr lang="en-US" altLang="zh-CN"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班级全家福</a:t>
            </a:r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5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6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7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8" name="文本框 69"/>
          <p:cNvSpPr txBox="1"/>
          <p:nvPr/>
        </p:nvSpPr>
        <p:spPr>
          <a:xfrm>
            <a:off x="807720" y="1887220"/>
            <a:ext cx="5457825" cy="4097655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5735" y="7426960"/>
            <a:ext cx="3985895" cy="351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我们是相亲相爱</a:t>
            </a:r>
            <a:r>
              <a:rPr lang="zh-CN" altLang="en-US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</a:rPr>
              <a:t>的一家人</a:t>
            </a:r>
            <a:endParaRPr lang="zh-CN" altLang="en-US"/>
          </a:p>
        </p:txBody>
      </p:sp>
      <p:pic>
        <p:nvPicPr>
          <p:cNvPr id="10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1303" y="8599488"/>
            <a:ext cx="534035" cy="534035"/>
          </a:xfrm>
          <a:prstGeom prst="rect">
            <a:avLst/>
          </a:prstGeom>
        </p:spPr>
      </p:pic>
      <p:pic>
        <p:nvPicPr>
          <p:cNvPr id="11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483" y="8219123"/>
            <a:ext cx="914400" cy="914400"/>
          </a:xfrm>
          <a:prstGeom prst="rect">
            <a:avLst/>
          </a:prstGeom>
        </p:spPr>
      </p:pic>
      <p:pic>
        <p:nvPicPr>
          <p:cNvPr id="12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028" y="8599488"/>
            <a:ext cx="534035" cy="534035"/>
          </a:xfrm>
          <a:prstGeom prst="rect">
            <a:avLst/>
          </a:prstGeom>
        </p:spPr>
      </p:pic>
      <p:pic>
        <p:nvPicPr>
          <p:cNvPr id="13" name="class_image" descr="D:/系统文件夹/桌面/1244.jpg_wh860.jpg1244.jpg_wh860"/>
          <p:cNvPicPr>
            <a:picLocks noChangeAspect="1"/>
          </p:cNvPicPr>
          <p:nvPr/>
        </p:nvPicPr>
        <p:blipFill>
          <a:blip r:embed="rId7"/>
          <a:srcRect l="5063"/>
          <a:stretch>
            <a:fillRect/>
          </a:stretch>
        </p:blipFill>
        <p:spPr>
          <a:xfrm>
            <a:off x="854075" y="2136140"/>
            <a:ext cx="5130165" cy="3599815"/>
          </a:xfrm>
          <a:prstGeom prst="roundRect">
            <a:avLst>
              <a:gd name="adj" fmla="val 3487"/>
            </a:avLst>
          </a:prstGeom>
        </p:spPr>
      </p:pic>
      <p:pic>
        <p:nvPicPr>
          <p:cNvPr id="16" name="图片 90" descr="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280" y="1387475"/>
            <a:ext cx="6441440" cy="5098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98"/>
          <p:cNvSpPr txBox="1"/>
          <p:nvPr/>
        </p:nvSpPr>
        <p:spPr>
          <a:xfrm>
            <a:off x="854075" y="241300"/>
            <a:ext cx="1943100" cy="438150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l"/>
            <a:r>
              <a:rPr lang="en-US" altLang="zh-CN" sz="2400" kern="100">
                <a:solidFill>
                  <a:schemeClr val="accent1">
                    <a:lumMod val="75000"/>
                  </a:schemeClr>
                </a:solidFill>
                <a:latin typeface="方正少儿简体" panose="02000000000000000000" charset="-122"/>
                <a:ea typeface="方正少儿简体" panose="02000000000000000000" charset="-122"/>
                <a:cs typeface="汉仪乐喵体简" panose="00020600040101010101" charset="-122"/>
                <a:sym typeface="Times New Roman" panose="02020603050405020304"/>
              </a:rPr>
              <a:t>我的作品：</a:t>
            </a:r>
            <a:endParaRPr lang="en-US" altLang="zh-CN" sz="2400" kern="100">
              <a:solidFill>
                <a:schemeClr val="accent1">
                  <a:lumMod val="75000"/>
                </a:schemeClr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4" name="图片 13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19115" y="8742045"/>
            <a:ext cx="1238885" cy="1313180"/>
          </a:xfrm>
          <a:prstGeom prst="rect">
            <a:avLst/>
          </a:prstGeom>
        </p:spPr>
      </p:pic>
      <p:pic>
        <p:nvPicPr>
          <p:cNvPr id="5" name="图片 135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2045"/>
            <a:ext cx="1238885" cy="1313180"/>
          </a:xfrm>
          <a:prstGeom prst="rect">
            <a:avLst/>
          </a:prstGeom>
        </p:spPr>
      </p:pic>
      <p:pic>
        <p:nvPicPr>
          <p:cNvPr id="6" name="图片 109" descr="templates\docerresourceshop\icons\\32313539353530393b32313539353339333bd6e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80000">
            <a:off x="98425" y="118745"/>
            <a:ext cx="790575" cy="790575"/>
          </a:xfrm>
          <a:prstGeom prst="rect">
            <a:avLst/>
          </a:prstGeom>
        </p:spPr>
      </p:pic>
      <p:sp>
        <p:nvSpPr>
          <p:cNvPr id="7" name="文本框 69"/>
          <p:cNvSpPr txBox="1"/>
          <p:nvPr/>
        </p:nvSpPr>
        <p:spPr>
          <a:xfrm>
            <a:off x="807720" y="1231265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" name="文本框 69"/>
          <p:cNvSpPr txBox="1"/>
          <p:nvPr/>
        </p:nvSpPr>
        <p:spPr>
          <a:xfrm>
            <a:off x="807720" y="5273040"/>
            <a:ext cx="5457825" cy="3488690"/>
          </a:xfrm>
          <a:prstGeom prst="rect">
            <a:avLst/>
          </a:prstGeom>
          <a:solidFill>
            <a:schemeClr val="lt1"/>
          </a:solidFill>
          <a:ln w="6350">
            <a:solidFill>
              <a:srgbClr val="80C3E3"/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just"/>
            <a:r>
              <a:rPr lang="en-US" altLang="zh-CN" sz="1050" kern="100">
                <a:latin typeface="Calibri" panose="020F05020202040302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 </a:t>
            </a:r>
            <a:endParaRPr lang="en-US" altLang="zh-CN" sz="1050" kern="100">
              <a:latin typeface="Calibri" panose="020F05020202040302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2" name="image2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1599" r="1536"/>
          <a:stretch>
            <a:fillRect/>
          </a:stretch>
        </p:blipFill>
        <p:spPr>
          <a:xfrm>
            <a:off x="854075" y="1294765"/>
            <a:ext cx="5329555" cy="3363595"/>
          </a:xfrm>
          <a:prstGeom prst="roundRect">
            <a:avLst>
              <a:gd name="adj" fmla="val 3487"/>
            </a:avLst>
          </a:prstGeom>
        </p:spPr>
      </p:pic>
      <p:pic>
        <p:nvPicPr>
          <p:cNvPr id="9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840105"/>
            <a:ext cx="6646545" cy="4340860"/>
          </a:xfrm>
          <a:prstGeom prst="rect">
            <a:avLst/>
          </a:prstGeom>
        </p:spPr>
      </p:pic>
      <p:pic>
        <p:nvPicPr>
          <p:cNvPr id="10" name="image1" descr="D:/系统文件夹/桌面/1244.jpg_wh860.jpg1244.jpg_wh860"/>
          <p:cNvPicPr>
            <a:picLocks noChangeAspect="1"/>
          </p:cNvPicPr>
          <p:nvPr/>
        </p:nvPicPr>
        <p:blipFill>
          <a:blip r:embed="rId5"/>
          <a:srcRect l="2505" r="2240"/>
          <a:stretch>
            <a:fillRect/>
          </a:stretch>
        </p:blipFill>
        <p:spPr>
          <a:xfrm>
            <a:off x="926465" y="5360035"/>
            <a:ext cx="5256530" cy="3270885"/>
          </a:xfrm>
          <a:prstGeom prst="roundRect">
            <a:avLst>
              <a:gd name="adj" fmla="val 3487"/>
            </a:avLst>
          </a:prstGeom>
        </p:spPr>
      </p:pic>
      <p:pic>
        <p:nvPicPr>
          <p:cNvPr id="18" name="图片 90" descr="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" y="4847590"/>
            <a:ext cx="6646545" cy="43713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870" y="383858"/>
          <a:ext cx="6143625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143625" imgH="9134475" progId="Word.Document.8">
                  <p:embed/>
                </p:oleObj>
              </mc:Choice>
              <mc:Fallback>
                <p:oleObj name="" r:id="rId1" imgW="6143625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70" y="383858"/>
                        <a:ext cx="6143625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5908" y="374333"/>
          <a:ext cx="6305550" cy="915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305550" imgH="9153525" progId="Word.Document.8">
                  <p:embed/>
                </p:oleObj>
              </mc:Choice>
              <mc:Fallback>
                <p:oleObj name="" r:id="rId1" imgW="6305550" imgH="91535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908" y="374333"/>
                        <a:ext cx="6305550" cy="915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17183"/>
          <a:ext cx="6477000" cy="926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67825" progId="Word.Document.8">
                  <p:embed/>
                </p:oleObj>
              </mc:Choice>
              <mc:Fallback>
                <p:oleObj name="" r:id="rId1" imgW="6477000" imgH="926782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17183"/>
                        <a:ext cx="6477000" cy="926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60045"/>
          <a:ext cx="6477000" cy="9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82100" progId="Word.Document.8">
                  <p:embed/>
                </p:oleObj>
              </mc:Choice>
              <mc:Fallback>
                <p:oleObj name="" r:id="rId1" imgW="6477000" imgH="91821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60045"/>
                        <a:ext cx="6477000" cy="918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50520"/>
          <a:ext cx="6477000" cy="920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01150" progId="Word.Document.8">
                  <p:embed/>
                </p:oleObj>
              </mc:Choice>
              <mc:Fallback>
                <p:oleObj name="" r:id="rId1" imgW="6477000" imgH="92011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50520"/>
                        <a:ext cx="6477000" cy="920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21945"/>
          <a:ext cx="6477000" cy="925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258300" progId="Word.Document.8">
                  <p:embed/>
                </p:oleObj>
              </mc:Choice>
              <mc:Fallback>
                <p:oleObj name="" r:id="rId1" imgW="6477000" imgH="925830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21945"/>
                        <a:ext cx="6477000" cy="925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383858"/>
          <a:ext cx="6477000" cy="913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9134475" progId="Word.Document.8">
                  <p:embed/>
                </p:oleObj>
              </mc:Choice>
              <mc:Fallback>
                <p:oleObj name="" r:id="rId1" imgW="6477000" imgH="9134475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383858"/>
                        <a:ext cx="6477000" cy="913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183" y="403225"/>
          <a:ext cx="6477000" cy="733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6477000" imgH="7334250" progId="Word.Document.8">
                  <p:embed/>
                </p:oleObj>
              </mc:Choice>
              <mc:Fallback>
                <p:oleObj name="" r:id="rId1" imgW="6477000" imgH="7334250" progId="Word.Document.8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183" y="403225"/>
                        <a:ext cx="6477000" cy="733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EE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0" name="图片 150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" y="8783003"/>
            <a:ext cx="1381760" cy="1464945"/>
          </a:xfrm>
          <a:prstGeom prst="rect">
            <a:avLst/>
          </a:prstGeom>
        </p:spPr>
      </p:pic>
      <p:pic>
        <p:nvPicPr>
          <p:cNvPr id="146" name="图片 146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0000">
            <a:off x="-566420" y="-351155"/>
            <a:ext cx="2014855" cy="1483360"/>
          </a:xfrm>
          <a:prstGeom prst="rect">
            <a:avLst/>
          </a:prstGeom>
        </p:spPr>
      </p:pic>
      <p:pic>
        <p:nvPicPr>
          <p:cNvPr id="149" name="图片 149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475923" y="8783003"/>
            <a:ext cx="1381760" cy="1464945"/>
          </a:xfrm>
          <a:prstGeom prst="rect">
            <a:avLst/>
          </a:prstGeom>
        </p:spPr>
      </p:pic>
      <p:pic>
        <p:nvPicPr>
          <p:cNvPr id="147" name="图片 147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00000">
            <a:off x="5554028" y="-456882"/>
            <a:ext cx="2122805" cy="1563370"/>
          </a:xfrm>
          <a:prstGeom prst="rect">
            <a:avLst/>
          </a:prstGeom>
        </p:spPr>
      </p:pic>
      <p:sp>
        <p:nvSpPr>
          <p:cNvPr id="151" name="文本框 151"/>
          <p:cNvSpPr txBox="1"/>
          <p:nvPr/>
        </p:nvSpPr>
        <p:spPr>
          <a:xfrm>
            <a:off x="732790" y="1193165"/>
            <a:ext cx="5581650" cy="4011295"/>
          </a:xfrm>
          <a:prstGeom prst="rect">
            <a:avLst/>
          </a:prstGeom>
          <a:noFill/>
          <a:ln w="6350">
            <a:solidFill>
              <a:srgbClr val="000000">
                <a:alpha val="0"/>
              </a:srgbClr>
            </a:solidFill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 rtl="0" eaLnBrk="1" fontAlgn="auto" latinLnBrk="0" hangingPunct="1">
              <a:lnSpc>
                <a:spcPct val="150000"/>
              </a:lnSpc>
              <a:spcAft>
                <a:spcPts val="2400"/>
              </a:spcAft>
            </a:pPr>
            <a:endParaRPr lang="en-US" altLang="zh-CN" sz="1800" kern="100">
              <a:solidFill>
                <a:srgbClr val="226376"/>
              </a:solidFill>
              <a:latin typeface="方正少儿简体" panose="02000000000000000000" charset="-122"/>
              <a:ea typeface="方正少儿简体" panose="02000000000000000000" charset="-122"/>
              <a:cs typeface="汉仪乐喵体简" panose="00020600040101010101" charset="-122"/>
              <a:sym typeface="Times New Roman" panose="02020603050405020304"/>
            </a:endParaRPr>
          </a:p>
        </p:txBody>
      </p:sp>
      <p:pic>
        <p:nvPicPr>
          <p:cNvPr id="155" name="图片 155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6553" y="8542973"/>
            <a:ext cx="534035" cy="534035"/>
          </a:xfrm>
          <a:prstGeom prst="rect">
            <a:avLst/>
          </a:prstGeom>
        </p:spPr>
      </p:pic>
      <p:pic>
        <p:nvPicPr>
          <p:cNvPr id="154" name="图片 154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6733" y="8162608"/>
            <a:ext cx="914400" cy="914400"/>
          </a:xfrm>
          <a:prstGeom prst="rect">
            <a:avLst/>
          </a:prstGeom>
        </p:spPr>
      </p:pic>
      <p:pic>
        <p:nvPicPr>
          <p:cNvPr id="156" name="图片 156" descr="templates\docerresourceshop\icons\\32313539343334303b32313539343239343bcdc3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7278" y="8542973"/>
            <a:ext cx="534035" cy="5340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650" y="3194685"/>
            <a:ext cx="639064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老师们、家长们：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人生的童年只有一次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童年的记忆是美好的、难忘的、珍贵的！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让我们大家举起手中的相机为孩子拍下美好的瞬间！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让我们大家拿起手中的笔记录下幼儿成长中一点一滴！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更为重要的是，让我们用欣赏的眼光去发现幼儿的天真、智慧和美丽！</a:t>
            </a:r>
            <a:endParaRPr lang="zh-CN" altLang="en-US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让我们用赞美的语言去激励我们的孩子们永远前进</a:t>
            </a:r>
            <a:r>
              <a:rPr lang="en-US" altLang="zh-CN" sz="1600">
                <a:solidFill>
                  <a:srgbClr val="5A433F"/>
                </a:solidFill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</a:rPr>
              <a:t>!</a:t>
            </a:r>
            <a:endParaRPr lang="en-US" altLang="zh-CN" sz="1600">
              <a:solidFill>
                <a:srgbClr val="5A433F"/>
              </a:solidFill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585" y="506730"/>
            <a:ext cx="1943100" cy="24218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90500" y="193675"/>
          <a:ext cx="6548755" cy="91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330"/>
                <a:gridCol w="2292350"/>
                <a:gridCol w="1997075"/>
              </a:tblGrid>
              <a:tr h="5010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东莞市一级幼儿园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东莞市优秀民办幼儿园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</a:rPr>
                        <a:t>全国幼儿足球实验园</a:t>
                      </a: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全国美术品牌特色幼儿园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874CB"/>
                          </a:solidFill>
                          <a:sym typeface="+mn-ea"/>
                        </a:rPr>
                        <a:t>全国百佳最具潜力幼儿园</a:t>
                      </a:r>
                      <a:endParaRPr lang="zh-CN" altLang="en-US" sz="1400" b="1">
                        <a:solidFill>
                          <a:srgbClr val="4874CB"/>
                        </a:solidFill>
                        <a:sym typeface="+mn-ea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 b="1">
                        <a:solidFill>
                          <a:srgbClr val="4874CB"/>
                        </a:solidFill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招生办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638550"/>
            <a:ext cx="1983740" cy="202819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4" name="图片 3" descr="公众号"/>
          <p:cNvPicPr>
            <a:picLocks noChangeAspect="1"/>
          </p:cNvPicPr>
          <p:nvPr/>
        </p:nvPicPr>
        <p:blipFill>
          <a:blip r:embed="rId4"/>
          <a:srcRect l="2329" r="2753"/>
          <a:stretch>
            <a:fillRect/>
          </a:stretch>
        </p:blipFill>
        <p:spPr>
          <a:xfrm>
            <a:off x="3698875" y="3638550"/>
            <a:ext cx="1986280" cy="202755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14325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家长服务部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34460" y="5732780"/>
            <a:ext cx="14357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1"/>
                </a:solidFill>
              </a:rPr>
              <a:t>微信公众号</a:t>
            </a:r>
            <a:endParaRPr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625" y="8286115"/>
            <a:ext cx="12579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电话：</a:t>
            </a: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endParaRPr lang="zh-CN" altLang="en-US" b="1">
              <a:solidFill>
                <a:schemeClr val="accent1"/>
              </a:solidFill>
            </a:endParaRPr>
          </a:p>
          <a:p>
            <a:pPr indent="0" algn="dist" fontAlgn="auto">
              <a:lnSpc>
                <a:spcPct val="150000"/>
              </a:lnSpc>
            </a:pPr>
            <a:r>
              <a:rPr lang="zh-CN" altLang="en-US" b="1">
                <a:solidFill>
                  <a:schemeClr val="accent1"/>
                </a:solidFill>
              </a:rPr>
              <a:t>地址：</a:t>
            </a:r>
            <a:endParaRPr lang="zh-CN" altLang="en-US" b="1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2560" y="8285480"/>
            <a:ext cx="37052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0769--22222286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17722318589(</a:t>
            </a:r>
            <a:r>
              <a:rPr lang="zh-CN" altLang="en-US" b="1">
                <a:solidFill>
                  <a:schemeClr val="accent1"/>
                </a:solidFill>
              </a:rPr>
              <a:t>谢老师</a:t>
            </a:r>
            <a:r>
              <a:rPr lang="en-US" altLang="zh-CN" b="1">
                <a:solidFill>
                  <a:schemeClr val="accent1"/>
                </a:solidFill>
              </a:rPr>
              <a:t>  </a:t>
            </a:r>
            <a:r>
              <a:rPr lang="zh-CN" altLang="en-US" b="1">
                <a:solidFill>
                  <a:schemeClr val="accent1"/>
                </a:solidFill>
              </a:rPr>
              <a:t>微信同号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13538376813(</a:t>
            </a:r>
            <a:r>
              <a:rPr lang="zh-CN" altLang="en-US" b="1">
                <a:solidFill>
                  <a:schemeClr val="accent1"/>
                </a:solidFill>
              </a:rPr>
              <a:t>郭老师</a:t>
            </a:r>
            <a:r>
              <a:rPr lang="en-US" altLang="zh-CN" b="1">
                <a:solidFill>
                  <a:schemeClr val="accent1"/>
                </a:solidFill>
              </a:rPr>
              <a:t>)</a:t>
            </a:r>
            <a:endParaRPr lang="en-US" altLang="zh-CN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2560" y="9207500"/>
            <a:ext cx="3705225" cy="416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accent1"/>
                </a:solidFill>
              </a:rPr>
              <a:t>东莞市南城宏一路恒大雅苑小区旁</a:t>
            </a:r>
            <a:endParaRPr lang="zh-CN" altLang="en-US" b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ABLE_ENDDRAG_ORIGIN_RECT" val="482*133"/>
  <p:tag name="TABLE_ENDDRAG_RECT" val="30*172*482*133"/>
</p:tagLst>
</file>

<file path=ppt/tags/tag2.xml><?xml version="1.0" encoding="utf-8"?>
<p:tagLst xmlns:p="http://schemas.openxmlformats.org/presentationml/2006/main">
  <p:tag name="TABLE_ENDDRAG_ORIGIN_RECT" val="513*73"/>
  <p:tag name="TABLE_ENDDRAG_RECT" val="15*15*513*7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WPS 演示</Application>
  <PresentationFormat>宽屏</PresentationFormat>
  <Paragraphs>118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9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汉仪超粗圆简</vt:lpstr>
      <vt:lpstr>方正少儿简体</vt:lpstr>
      <vt:lpstr>汉仪乐喵体简</vt:lpstr>
      <vt:lpstr>Times New Roman</vt:lpstr>
      <vt:lpstr>Calibri</vt:lpstr>
      <vt:lpstr>方正楷体_GBK</vt:lpstr>
      <vt:lpstr>Arial Unicode MS</vt:lpstr>
      <vt:lpstr>WPS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46</cp:revision>
  <dcterms:created xsi:type="dcterms:W3CDTF">2023-08-09T12:44:00Z</dcterms:created>
  <dcterms:modified xsi:type="dcterms:W3CDTF">2025-12-12T07:01:09Z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2052-12.1.0.24031</vt:lpwstr>
  </property>
</Properties>
</file>